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9.png" ContentType="image/png"/>
  <Override PartName="/ppt/media/image1.png" ContentType="image/png"/>
  <Override PartName="/ppt/media/image13.wmf" ContentType="image/x-wmf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5.wmf" ContentType="image/x-wmf"/>
  <Override PartName="/ppt/media/image8.png" ContentType="image/png"/>
  <Override PartName="/ppt/media/image7.wmf" ContentType="image/x-wmf"/>
  <Override PartName="/ppt/media/image10.wmf" ContentType="image/x-wmf"/>
  <Override PartName="/ppt/media/image11.wmf" ContentType="image/x-wmf"/>
  <Override PartName="/ppt/media/image12.png" ContentType="image/png"/>
  <Override PartName="/ppt/media/image14.png" ContentType="image/png"/>
  <Override PartName="/ppt/media/hdphoto1.wdp" ContentType="image/vnd.ms-photo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5e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1376720" y="6455520"/>
            <a:ext cx="73296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fld id="{4D233611-B87A-462A-ADF5-473BD2BA114B}" type="slidenum">
              <a:rPr b="0" lang="ru-RU" sz="1100" spc="-1" strike="noStrike">
                <a:solidFill>
                  <a:srgbClr val="000000"/>
                </a:solidFill>
                <a:latin typeface="TT Norms Pro"/>
              </a:rPr>
              <a:t>&lt;номер&gt;</a:t>
            </a:fld>
            <a:endParaRPr b="0" lang="ru-RU" sz="11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png"/><Relationship Id="rId3" Type="http://schemas.microsoft.com/office/2007/relationships/hdphoto" Target="../media/hdphoto1.wdp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559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"/>
          <p:cNvPicPr/>
          <p:nvPr/>
        </p:nvPicPr>
        <p:blipFill>
          <a:blip r:embed="rId1"/>
          <a:stretch/>
        </p:blipFill>
        <p:spPr>
          <a:xfrm>
            <a:off x="6275520" y="-6120"/>
            <a:ext cx="6075720" cy="6863760"/>
          </a:xfrm>
          <a:prstGeom prst="rect">
            <a:avLst/>
          </a:prstGeom>
          <a:ln>
            <a:noFill/>
          </a:ln>
        </p:spPr>
      </p:pic>
      <p:pic>
        <p:nvPicPr>
          <p:cNvPr id="40" name="Object 2" descr=""/>
          <p:cNvPicPr/>
          <p:nvPr/>
        </p:nvPicPr>
        <p:blipFill>
          <a:blip r:embed="rId2"/>
          <a:srcRect l="0" t="0" r="20190" b="0"/>
          <a:stretch/>
        </p:blipFill>
        <p:spPr>
          <a:xfrm>
            <a:off x="7518960" y="310320"/>
            <a:ext cx="4330440" cy="539280"/>
          </a:xfrm>
          <a:prstGeom prst="rect">
            <a:avLst/>
          </a:prstGeom>
          <a:ln>
            <a:noFill/>
          </a:ln>
        </p:spPr>
      </p:pic>
      <p:pic>
        <p:nvPicPr>
          <p:cNvPr id="41" name="Object 3" descr=""/>
          <p:cNvPicPr/>
          <p:nvPr/>
        </p:nvPicPr>
        <p:blipFill>
          <a:blip r:embed="rId3"/>
          <a:stretch/>
        </p:blipFill>
        <p:spPr>
          <a:xfrm>
            <a:off x="403560" y="382680"/>
            <a:ext cx="1856160" cy="342360"/>
          </a:xfrm>
          <a:prstGeom prst="rect">
            <a:avLst/>
          </a:prstGeom>
          <a:ln>
            <a:noFill/>
          </a:ln>
        </p:spPr>
      </p:pic>
      <p:grpSp>
        <p:nvGrpSpPr>
          <p:cNvPr id="42" name="Group 1"/>
          <p:cNvGrpSpPr/>
          <p:nvPr/>
        </p:nvGrpSpPr>
        <p:grpSpPr>
          <a:xfrm>
            <a:off x="357120" y="2533320"/>
            <a:ext cx="6236640" cy="1791000"/>
            <a:chOff x="357120" y="2533320"/>
            <a:chExt cx="6236640" cy="1791000"/>
          </a:xfrm>
        </p:grpSpPr>
        <p:sp>
          <p:nvSpPr>
            <p:cNvPr id="43" name="CustomShape 2"/>
            <p:cNvSpPr/>
            <p:nvPr/>
          </p:nvSpPr>
          <p:spPr>
            <a:xfrm>
              <a:off x="357120" y="2533320"/>
              <a:ext cx="6236640" cy="914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noAutofit/>
            </a:bodyPr>
            <a:p>
              <a:pPr>
                <a:lnSpc>
                  <a:spcPts val="7214"/>
                </a:lnSpc>
              </a:pPr>
              <a:r>
                <a:rPr b="0" lang="ru-RU" sz="3400" spc="-1" strike="noStrike">
                  <a:solidFill>
                    <a:srgbClr val="ffffff"/>
                  </a:solidFill>
                  <a:latin typeface="TT Norms Bold"/>
                  <a:ea typeface="SF Pro Display Bold"/>
                </a:rPr>
                <a:t>Проект «КОД БУДУЩЕГО»</a:t>
              </a:r>
              <a:endParaRPr b="0" lang="ru-RU" sz="3400" spc="-1" strike="noStrike">
                <a:latin typeface="Arial"/>
              </a:endParaRPr>
            </a:p>
          </p:txBody>
        </p:sp>
        <p:sp>
          <p:nvSpPr>
            <p:cNvPr id="44" name="CustomShape 3"/>
            <p:cNvSpPr/>
            <p:nvPr/>
          </p:nvSpPr>
          <p:spPr>
            <a:xfrm>
              <a:off x="389160" y="3553200"/>
              <a:ext cx="5653800" cy="771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no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ffffff"/>
                  </a:solidFill>
                  <a:latin typeface="TT Norms Pro Medium"/>
                  <a:ea typeface="SF Pro Display Medium"/>
                </a:rPr>
                <a:t>Обучение талантливых школьников 8-11 классов современным языкам программирования </a:t>
              </a:r>
              <a:endParaRPr b="0" lang="ru-RU" sz="1800" spc="-1" strike="noStrike">
                <a:latin typeface="Arial"/>
              </a:endParaRPr>
            </a:p>
          </p:txBody>
        </p:sp>
      </p:grpSp>
      <p:pic>
        <p:nvPicPr>
          <p:cNvPr id="45" name="Рисунок 36" descr=""/>
          <p:cNvPicPr/>
          <p:nvPr/>
        </p:nvPicPr>
        <p:blipFill>
          <a:blip r:embed="rId4"/>
          <a:stretch/>
        </p:blipFill>
        <p:spPr>
          <a:xfrm>
            <a:off x="6869520" y="893520"/>
            <a:ext cx="5424120" cy="549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5e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251640" y="293760"/>
            <a:ext cx="5507280" cy="91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5000"/>
              </a:lnSpc>
            </a:pPr>
            <a:r>
              <a:rPr b="0" lang="ru-RU" sz="3200" spc="-1" strike="noStrike">
                <a:solidFill>
                  <a:srgbClr val="003399"/>
                </a:solidFill>
                <a:latin typeface="TT Norms Bold"/>
              </a:rPr>
              <a:t>Ключевые итоги 2021 года и планы на 2022 год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371520" y="1553040"/>
            <a:ext cx="11448720" cy="4936320"/>
          </a:xfrm>
          <a:prstGeom prst="roundRect">
            <a:avLst>
              <a:gd name="adj" fmla="val 4598"/>
            </a:avLst>
          </a:prstGeom>
          <a:solidFill>
            <a:schemeClr val="bg1"/>
          </a:solidFill>
          <a:ln w="12600">
            <a:noFill/>
          </a:ln>
          <a:effectLst>
            <a:outerShdw algn="tl" blurRad="127000" dir="3595885" dist="63228" rotWithShape="0">
              <a:srgbClr val="011a31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8" name="Рисунок 43" descr=""/>
          <p:cNvPicPr/>
          <p:nvPr/>
        </p:nvPicPr>
        <p:blipFill>
          <a:blip r:embed="rId1"/>
          <a:stretch/>
        </p:blipFill>
        <p:spPr>
          <a:xfrm>
            <a:off x="10258920" y="383040"/>
            <a:ext cx="1605240" cy="336960"/>
          </a:xfrm>
          <a:prstGeom prst="rect">
            <a:avLst/>
          </a:prstGeom>
          <a:ln>
            <a:noFill/>
          </a:ln>
        </p:spPr>
      </p:pic>
      <p:grpSp>
        <p:nvGrpSpPr>
          <p:cNvPr id="49" name="Group 3"/>
          <p:cNvGrpSpPr/>
          <p:nvPr/>
        </p:nvGrpSpPr>
        <p:grpSpPr>
          <a:xfrm>
            <a:off x="631800" y="1788480"/>
            <a:ext cx="6494400" cy="1735560"/>
            <a:chOff x="631800" y="1788480"/>
            <a:chExt cx="6494400" cy="1735560"/>
          </a:xfrm>
        </p:grpSpPr>
        <p:sp>
          <p:nvSpPr>
            <p:cNvPr id="50" name="CustomShape 4"/>
            <p:cNvSpPr/>
            <p:nvPr/>
          </p:nvSpPr>
          <p:spPr>
            <a:xfrm>
              <a:off x="806040" y="1788480"/>
              <a:ext cx="6320160" cy="1735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TT Norms Regular"/>
                </a:rPr>
                <a:t>В конце 2021 года на территории 10 субъектов РФ </a:t>
              </a:r>
              <a:br/>
              <a:r>
                <a:rPr b="0" lang="ru-RU" sz="1800" spc="-1" strike="noStrike">
                  <a:solidFill>
                    <a:srgbClr val="000000"/>
                  </a:solidFill>
                  <a:latin typeface="TT Norms Regular"/>
                </a:rPr>
                <a:t>был реализован пилотный проект, предоставляющий учащимся школ возможность </a:t>
              </a:r>
              <a:r>
                <a:rPr b="0" lang="ru-RU" sz="1800" spc="-1" strike="noStrike">
                  <a:solidFill>
                    <a:srgbClr val="003399"/>
                  </a:solidFill>
                  <a:latin typeface="TT Norms Regular"/>
                </a:rPr>
                <a:t>изучить программирование </a:t>
              </a:r>
              <a:r>
                <a:rPr b="0" lang="ru-RU" sz="1800" spc="-1" strike="noStrike">
                  <a:solidFill>
                    <a:srgbClr val="000000"/>
                  </a:solidFill>
                  <a:latin typeface="TT Norms Regular"/>
                </a:rPr>
                <a:t>за счёт средств федерального бюджета. 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51" name="CustomShape 5"/>
            <p:cNvSpPr/>
            <p:nvPr/>
          </p:nvSpPr>
          <p:spPr>
            <a:xfrm>
              <a:off x="631800" y="1912320"/>
              <a:ext cx="107640" cy="107640"/>
            </a:xfrm>
            <a:prstGeom prst="ellipse">
              <a:avLst/>
            </a:prstGeom>
            <a:solidFill>
              <a:srgbClr val="e43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2" name="Group 6"/>
          <p:cNvGrpSpPr/>
          <p:nvPr/>
        </p:nvGrpSpPr>
        <p:grpSpPr>
          <a:xfrm>
            <a:off x="631800" y="3312720"/>
            <a:ext cx="6305760" cy="1187640"/>
            <a:chOff x="631800" y="3312720"/>
            <a:chExt cx="6305760" cy="1187640"/>
          </a:xfrm>
        </p:grpSpPr>
        <p:sp>
          <p:nvSpPr>
            <p:cNvPr id="53" name="CustomShape 7"/>
            <p:cNvSpPr/>
            <p:nvPr/>
          </p:nvSpPr>
          <p:spPr>
            <a:xfrm>
              <a:off x="806040" y="3312720"/>
              <a:ext cx="6131520" cy="1187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TT Norms Regular"/>
                </a:rPr>
                <a:t>Университет «Синергия» принимал активное участие в проекте и стал одним из лидеров по охвату целевой аудитории — на наши курсы зачислены около </a:t>
              </a:r>
              <a:r>
                <a:rPr b="0" lang="ru-RU" sz="1800" spc="-1" strike="noStrike">
                  <a:solidFill>
                    <a:srgbClr val="003399"/>
                  </a:solidFill>
                  <a:latin typeface="TT Norms Regular"/>
                </a:rPr>
                <a:t>3 тысяч учащихся.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54" name="CustomShape 8"/>
            <p:cNvSpPr/>
            <p:nvPr/>
          </p:nvSpPr>
          <p:spPr>
            <a:xfrm>
              <a:off x="631800" y="3448080"/>
              <a:ext cx="107640" cy="107640"/>
            </a:xfrm>
            <a:prstGeom prst="ellipse">
              <a:avLst/>
            </a:prstGeom>
            <a:solidFill>
              <a:srgbClr val="e43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5" name="Group 9"/>
          <p:cNvGrpSpPr/>
          <p:nvPr/>
        </p:nvGrpSpPr>
        <p:grpSpPr>
          <a:xfrm>
            <a:off x="631800" y="4762800"/>
            <a:ext cx="6305760" cy="1735560"/>
            <a:chOff x="631800" y="4762800"/>
            <a:chExt cx="6305760" cy="1735560"/>
          </a:xfrm>
        </p:grpSpPr>
        <p:sp>
          <p:nvSpPr>
            <p:cNvPr id="56" name="CustomShape 10"/>
            <p:cNvSpPr/>
            <p:nvPr/>
          </p:nvSpPr>
          <p:spPr>
            <a:xfrm>
              <a:off x="806040" y="4762800"/>
              <a:ext cx="6131520" cy="1735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TT Norms Regular"/>
                </a:rPr>
                <a:t>В 2022 году обучение школьников программированию будет проходить в рамках федерального проекта </a:t>
              </a:r>
              <a:r>
                <a:rPr b="0" lang="ru-RU" sz="1800" spc="-1" strike="noStrike">
                  <a:solidFill>
                    <a:srgbClr val="003399"/>
                  </a:solidFill>
                  <a:latin typeface="TT Norms Regular"/>
                </a:rPr>
                <a:t>«Развитие кадрового потенциала ИТ-отрасли».</a:t>
              </a:r>
              <a:r>
                <a:rPr b="0" lang="ru-RU" sz="1800" spc="-1" strike="noStrike">
                  <a:solidFill>
                    <a:srgbClr val="0559a7"/>
                  </a:solidFill>
                  <a:latin typeface="TT Norms Regular"/>
                </a:rPr>
                <a:t> </a:t>
              </a:r>
              <a:r>
                <a:rPr b="0" lang="ru-RU" sz="1800" spc="-1" strike="noStrike">
                  <a:solidFill>
                    <a:srgbClr val="000000"/>
                  </a:solidFill>
                  <a:latin typeface="TT Norms Regular"/>
                </a:rPr>
                <a:t>Планируется зачислить около </a:t>
              </a:r>
              <a:r>
                <a:rPr b="0" lang="ru-RU" sz="1800" spc="-1" strike="noStrike">
                  <a:solidFill>
                    <a:srgbClr val="003399"/>
                  </a:solidFill>
                  <a:latin typeface="TT Norms Regular"/>
                </a:rPr>
                <a:t>100 тысяч слушателей </a:t>
              </a:r>
              <a:br/>
              <a:r>
                <a:rPr b="0" lang="ru-RU" sz="1800" spc="-1" strike="noStrike">
                  <a:solidFill>
                    <a:srgbClr val="000000"/>
                  </a:solidFill>
                  <a:latin typeface="TT Norms Regular"/>
                </a:rPr>
                <a:t>из всех субъектов РФ.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57" name="CustomShape 11"/>
            <p:cNvSpPr/>
            <p:nvPr/>
          </p:nvSpPr>
          <p:spPr>
            <a:xfrm>
              <a:off x="631800" y="4891680"/>
              <a:ext cx="107640" cy="107640"/>
            </a:xfrm>
            <a:prstGeom prst="ellipse">
              <a:avLst/>
            </a:prstGeom>
            <a:solidFill>
              <a:srgbClr val="e43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8" name="Рисунок 8" descr=""/>
          <p:cNvPicPr/>
          <p:nvPr/>
        </p:nvPicPr>
        <p:blipFill>
          <a:blip r:embed="rId2"/>
          <a:srcRect l="0" t="0" r="19280" b="0"/>
          <a:stretch/>
        </p:blipFill>
        <p:spPr>
          <a:xfrm>
            <a:off x="7666920" y="1637640"/>
            <a:ext cx="3505320" cy="455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280080" y="1557720"/>
            <a:ext cx="63997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T Norms Regular"/>
              </a:rPr>
              <a:t>Обучение талантливых школьников программированию 8-11 классов современным языкам программирования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265320" y="1028160"/>
            <a:ext cx="5768640" cy="50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5000"/>
              </a:lnSpc>
            </a:pPr>
            <a:r>
              <a:rPr b="0" lang="ru-RU" sz="3200" spc="-1" strike="noStrike">
                <a:solidFill>
                  <a:srgbClr val="003399"/>
                </a:solidFill>
                <a:latin typeface="TT Norms Bold"/>
              </a:rPr>
              <a:t>Проект «КОД БУДУЩЕГО»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385920" y="2673720"/>
            <a:ext cx="5903640" cy="3438000"/>
          </a:xfrm>
          <a:prstGeom prst="roundRect">
            <a:avLst>
              <a:gd name="adj" fmla="val 6362"/>
            </a:avLst>
          </a:prstGeom>
          <a:solidFill>
            <a:schemeClr val="bg1"/>
          </a:solidFill>
          <a:ln w="12600">
            <a:noFill/>
          </a:ln>
          <a:effectLst>
            <a:outerShdw algn="tl" blurRad="127000" dir="3595885" dist="63228" rotWithShape="0">
              <a:srgbClr val="011a31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2" name="CustomShape 4"/>
          <p:cNvSpPr/>
          <p:nvPr/>
        </p:nvSpPr>
        <p:spPr>
          <a:xfrm>
            <a:off x="594000" y="2909160"/>
            <a:ext cx="5516280" cy="31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T Norms Regular"/>
              </a:rPr>
              <a:t>Российские школьники 8-11 классов смогут бесплатно обучиться современным языкам программирования на двухлетних курсах благодаря государственному проекту «Код будущего».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TT Norms Regular"/>
              </a:rPr>
              <a:t>Проект организован Минцифры России в рамках федерального проекта «Развитие кадрового потенциала ИТ-отрасли» нацпрограммы «Цифровая экономика РФ». Оператором проекта выступает Университет 2035.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63" name="Рисунок 40" descr=""/>
          <p:cNvPicPr/>
          <p:nvPr/>
        </p:nvPicPr>
        <p:blipFill>
          <a:blip r:embed="rId1"/>
          <a:stretch/>
        </p:blipFill>
        <p:spPr>
          <a:xfrm>
            <a:off x="10240560" y="397800"/>
            <a:ext cx="1605240" cy="336960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3" descr=""/>
          <p:cNvPicPr/>
          <p:nvPr/>
        </p:nvPicPr>
        <p:blipFill>
          <a:blip r:embed="rId2"/>
          <a:stretch/>
        </p:blipFill>
        <p:spPr>
          <a:xfrm>
            <a:off x="7179840" y="2697480"/>
            <a:ext cx="4117680" cy="3285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6275520" y="1072440"/>
            <a:ext cx="5544720" cy="5420880"/>
          </a:xfrm>
          <a:prstGeom prst="roundRect">
            <a:avLst>
              <a:gd name="adj" fmla="val 4712"/>
            </a:avLst>
          </a:prstGeom>
          <a:solidFill>
            <a:schemeClr val="bg1"/>
          </a:solidFill>
          <a:ln w="12600">
            <a:noFill/>
          </a:ln>
          <a:effectLst>
            <a:outerShdw algn="tl" blurRad="127000" dir="3595885" dist="63228" rotWithShape="0">
              <a:srgbClr val="011a31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6" name="CustomShape 2"/>
          <p:cNvSpPr/>
          <p:nvPr/>
        </p:nvSpPr>
        <p:spPr>
          <a:xfrm>
            <a:off x="371520" y="1068480"/>
            <a:ext cx="5544720" cy="5420880"/>
          </a:xfrm>
          <a:prstGeom prst="roundRect">
            <a:avLst>
              <a:gd name="adj" fmla="val 4712"/>
            </a:avLst>
          </a:prstGeom>
          <a:solidFill>
            <a:schemeClr val="bg1"/>
          </a:solidFill>
          <a:ln w="12600">
            <a:noFill/>
          </a:ln>
          <a:effectLst>
            <a:outerShdw algn="tl" blurRad="127000" dir="3595885" dist="63228" rotWithShape="0">
              <a:srgbClr val="011a31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7" name="CustomShape 3"/>
          <p:cNvSpPr/>
          <p:nvPr/>
        </p:nvSpPr>
        <p:spPr>
          <a:xfrm>
            <a:off x="256320" y="297720"/>
            <a:ext cx="6721920" cy="91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5000"/>
              </a:lnSpc>
            </a:pPr>
            <a:r>
              <a:rPr b="0" lang="ru-RU" sz="3200" spc="-1" strike="noStrike">
                <a:solidFill>
                  <a:srgbClr val="003399"/>
                </a:solidFill>
                <a:latin typeface="TT Norms Bold"/>
              </a:rPr>
              <a:t>Параметры проекта в 2022 году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68" name="CustomShape 4"/>
          <p:cNvSpPr/>
          <p:nvPr/>
        </p:nvSpPr>
        <p:spPr>
          <a:xfrm>
            <a:off x="6447240" y="1227960"/>
            <a:ext cx="51408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0" lang="ru-RU" sz="2000" spc="-1" strike="noStrike">
                <a:solidFill>
                  <a:srgbClr val="222a35"/>
                </a:solidFill>
                <a:latin typeface="TT Norms Bold"/>
              </a:rPr>
              <a:t>Программы университета «Синергия»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69" name="CustomShape 5"/>
          <p:cNvSpPr/>
          <p:nvPr/>
        </p:nvSpPr>
        <p:spPr>
          <a:xfrm>
            <a:off x="6447240" y="1628280"/>
            <a:ext cx="4857480" cy="448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396000" indent="-395640">
              <a:lnSpc>
                <a:spcPct val="100000"/>
              </a:lnSpc>
              <a:spcAft>
                <a:spcPts val="1199"/>
              </a:spcAft>
              <a:buClr>
                <a:srgbClr val="003399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3b3838"/>
                </a:solidFill>
                <a:latin typeface="TT Norms Medium"/>
              </a:rPr>
              <a:t>Разработка десктопного приложения на Python (офлайн)</a:t>
            </a:r>
            <a:endParaRPr b="0" lang="ru-RU" sz="1800" spc="-1" strike="noStrike">
              <a:latin typeface="Arial"/>
            </a:endParaRPr>
          </a:p>
          <a:p>
            <a:pPr marL="396000" indent="-395640">
              <a:lnSpc>
                <a:spcPct val="100000"/>
              </a:lnSpc>
              <a:spcAft>
                <a:spcPts val="1199"/>
              </a:spcAft>
              <a:buClr>
                <a:srgbClr val="003399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3b3838"/>
                </a:solidFill>
                <a:latin typeface="TT Norms Medium"/>
                <a:ea typeface="Calibri"/>
              </a:rPr>
              <a:t>Разработка мобильного приложения на Java (онлайн)</a:t>
            </a:r>
            <a:endParaRPr b="0" lang="ru-RU" sz="1800" spc="-1" strike="noStrike">
              <a:latin typeface="Arial"/>
            </a:endParaRPr>
          </a:p>
          <a:p>
            <a:pPr marL="396000" indent="-395640">
              <a:lnSpc>
                <a:spcPct val="100000"/>
              </a:lnSpc>
              <a:spcAft>
                <a:spcPts val="1199"/>
              </a:spcAft>
              <a:buClr>
                <a:srgbClr val="003399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3b3838"/>
                </a:solidFill>
                <a:latin typeface="TT Norms Medium"/>
                <a:ea typeface="Calibri"/>
              </a:rPr>
              <a:t>Разработка на С++ (онлайн)</a:t>
            </a:r>
            <a:endParaRPr b="0" lang="ru-RU" sz="1800" spc="-1" strike="noStrike">
              <a:latin typeface="Arial"/>
            </a:endParaRPr>
          </a:p>
          <a:p>
            <a:pPr marL="396000" indent="-395640">
              <a:lnSpc>
                <a:spcPct val="100000"/>
              </a:lnSpc>
              <a:spcAft>
                <a:spcPts val="1199"/>
              </a:spcAft>
              <a:buClr>
                <a:srgbClr val="003399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3b3838"/>
                </a:solidFill>
                <a:latin typeface="TT Norms Medium"/>
                <a:ea typeface="Calibri"/>
              </a:rPr>
              <a:t>Разработка интерактивного сайта на JavaScript (офлайн)</a:t>
            </a:r>
            <a:endParaRPr b="0" lang="ru-RU" sz="1800" spc="-1" strike="noStrike">
              <a:latin typeface="Arial"/>
            </a:endParaRPr>
          </a:p>
          <a:p>
            <a:pPr marL="396000" indent="-395640">
              <a:lnSpc>
                <a:spcPct val="100000"/>
              </a:lnSpc>
              <a:spcAft>
                <a:spcPts val="1199"/>
              </a:spcAft>
              <a:buClr>
                <a:srgbClr val="003399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3b3838"/>
                </a:solidFill>
                <a:latin typeface="TT Norms Medium"/>
                <a:ea typeface="Calibri"/>
              </a:rPr>
              <a:t>Разработка многостраничного </a:t>
            </a:r>
            <a:br/>
            <a:r>
              <a:rPr b="0" lang="ru-RU" sz="1800" spc="-1" strike="noStrike">
                <a:solidFill>
                  <a:srgbClr val="3b3838"/>
                </a:solidFill>
                <a:latin typeface="TT Norms Medium"/>
                <a:ea typeface="Calibri"/>
              </a:rPr>
              <a:t>сайта на PHP (онлайн)</a:t>
            </a:r>
            <a:endParaRPr b="0" lang="ru-RU" sz="1800" spc="-1" strike="noStrike">
              <a:latin typeface="Arial"/>
            </a:endParaRPr>
          </a:p>
          <a:p>
            <a:pPr marL="396000" indent="-395640">
              <a:lnSpc>
                <a:spcPct val="100000"/>
              </a:lnSpc>
              <a:spcAft>
                <a:spcPts val="1199"/>
              </a:spcAft>
              <a:buClr>
                <a:srgbClr val="003399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3b3838"/>
                </a:solidFill>
                <a:latin typeface="TT Norms Medium"/>
                <a:ea typeface="Calibri"/>
              </a:rPr>
              <a:t>Разработка на Java (онлайн)</a:t>
            </a:r>
            <a:endParaRPr b="0" lang="ru-RU" sz="1800" spc="-1" strike="noStrike">
              <a:latin typeface="Arial"/>
            </a:endParaRPr>
          </a:p>
          <a:p>
            <a:pPr marL="396000" indent="-395640">
              <a:lnSpc>
                <a:spcPct val="100000"/>
              </a:lnSpc>
              <a:spcAft>
                <a:spcPts val="1199"/>
              </a:spcAft>
              <a:buClr>
                <a:srgbClr val="003399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3b3838"/>
                </a:solidFill>
                <a:latin typeface="TT Norms Medium"/>
                <a:ea typeface="Calibri"/>
              </a:rPr>
              <a:t>Разработка на Python (онлайн)</a:t>
            </a:r>
            <a:endParaRPr b="0" lang="ru-RU" sz="1800" spc="-1" strike="noStrike">
              <a:latin typeface="Arial"/>
            </a:endParaRPr>
          </a:p>
          <a:p>
            <a:pPr marL="396000" indent="-395640">
              <a:lnSpc>
                <a:spcPct val="100000"/>
              </a:lnSpc>
              <a:spcAft>
                <a:spcPts val="1199"/>
              </a:spcAft>
              <a:buClr>
                <a:srgbClr val="003399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3b3838"/>
                </a:solidFill>
                <a:latin typeface="TT Norms Medium"/>
                <a:ea typeface="Calibri"/>
              </a:rPr>
              <a:t>Разработка  JavaScript (онлайн)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4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4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401"/>
              </a:spcAft>
            </a:pPr>
            <a:endParaRPr b="0" lang="ru-RU" sz="1800" spc="-1" strike="noStrike">
              <a:latin typeface="Arial"/>
            </a:endParaRPr>
          </a:p>
        </p:txBody>
      </p:sp>
      <p:grpSp>
        <p:nvGrpSpPr>
          <p:cNvPr id="70" name="Group 6"/>
          <p:cNvGrpSpPr/>
          <p:nvPr/>
        </p:nvGrpSpPr>
        <p:grpSpPr>
          <a:xfrm>
            <a:off x="623160" y="1215720"/>
            <a:ext cx="4822920" cy="693720"/>
            <a:chOff x="623160" y="1215720"/>
            <a:chExt cx="4822920" cy="693720"/>
          </a:xfrm>
        </p:grpSpPr>
        <p:sp>
          <p:nvSpPr>
            <p:cNvPr id="71" name="CustomShape 7"/>
            <p:cNvSpPr/>
            <p:nvPr/>
          </p:nvSpPr>
          <p:spPr>
            <a:xfrm>
              <a:off x="856440" y="1215720"/>
              <a:ext cx="4589640" cy="693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10000"/>
                </a:lnSpc>
              </a:pPr>
              <a:r>
                <a:rPr b="0" lang="ru-RU" sz="1800" spc="-1" strike="noStrike">
                  <a:solidFill>
                    <a:srgbClr val="003399"/>
                  </a:solidFill>
                  <a:latin typeface="TT Norms Bold"/>
                </a:rPr>
                <a:t>Программа обучения: </a:t>
              </a:r>
              <a:br/>
              <a:r>
                <a:rPr b="0" lang="ru-RU" sz="1800" spc="-1" strike="noStrike">
                  <a:solidFill>
                    <a:srgbClr val="3b3838"/>
                  </a:solidFill>
                  <a:latin typeface="TT Norms Medium"/>
                </a:rPr>
                <a:t>современные языки программирования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72" name="CustomShape 8"/>
            <p:cNvSpPr/>
            <p:nvPr/>
          </p:nvSpPr>
          <p:spPr>
            <a:xfrm>
              <a:off x="623160" y="1357200"/>
              <a:ext cx="141840" cy="107640"/>
            </a:xfrm>
            <a:prstGeom prst="ellipse">
              <a:avLst/>
            </a:prstGeom>
            <a:solidFill>
              <a:srgbClr val="e43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73" name="Group 9"/>
          <p:cNvGrpSpPr/>
          <p:nvPr/>
        </p:nvGrpSpPr>
        <p:grpSpPr>
          <a:xfrm>
            <a:off x="623160" y="2040120"/>
            <a:ext cx="3769560" cy="693000"/>
            <a:chOff x="623160" y="2040120"/>
            <a:chExt cx="3769560" cy="693000"/>
          </a:xfrm>
        </p:grpSpPr>
        <p:sp>
          <p:nvSpPr>
            <p:cNvPr id="74" name="CustomShape 10"/>
            <p:cNvSpPr/>
            <p:nvPr/>
          </p:nvSpPr>
          <p:spPr>
            <a:xfrm>
              <a:off x="800280" y="2040120"/>
              <a:ext cx="3592440" cy="69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10000"/>
                </a:lnSpc>
              </a:pPr>
              <a:r>
                <a:rPr b="0" lang="ru-RU" sz="1800" spc="-1" strike="noStrike">
                  <a:solidFill>
                    <a:srgbClr val="003399"/>
                  </a:solidFill>
                  <a:latin typeface="TT Norms Bold"/>
                </a:rPr>
                <a:t>Формат обучения: </a:t>
              </a:r>
              <a:br/>
              <a:r>
                <a:rPr b="0" lang="ru-RU" sz="1800" spc="-1" strike="noStrike">
                  <a:solidFill>
                    <a:srgbClr val="3b3838"/>
                  </a:solidFill>
                  <a:latin typeface="TT Norms Medium"/>
                </a:rPr>
                <a:t>онлайн, офлайн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75" name="CustomShape 11"/>
            <p:cNvSpPr/>
            <p:nvPr/>
          </p:nvSpPr>
          <p:spPr>
            <a:xfrm>
              <a:off x="623160" y="2192040"/>
              <a:ext cx="107640" cy="107640"/>
            </a:xfrm>
            <a:prstGeom prst="ellipse">
              <a:avLst/>
            </a:prstGeom>
            <a:solidFill>
              <a:srgbClr val="e43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76" name="Group 12"/>
          <p:cNvGrpSpPr/>
          <p:nvPr/>
        </p:nvGrpSpPr>
        <p:grpSpPr>
          <a:xfrm>
            <a:off x="623160" y="2845080"/>
            <a:ext cx="3769560" cy="693000"/>
            <a:chOff x="623160" y="2845080"/>
            <a:chExt cx="3769560" cy="693000"/>
          </a:xfrm>
        </p:grpSpPr>
        <p:sp>
          <p:nvSpPr>
            <p:cNvPr id="77" name="CustomShape 13"/>
            <p:cNvSpPr/>
            <p:nvPr/>
          </p:nvSpPr>
          <p:spPr>
            <a:xfrm>
              <a:off x="800280" y="2845080"/>
              <a:ext cx="3592440" cy="69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10000"/>
                </a:lnSpc>
              </a:pPr>
              <a:r>
                <a:rPr b="0" lang="ru-RU" sz="1800" spc="-1" strike="noStrike">
                  <a:solidFill>
                    <a:srgbClr val="003399"/>
                  </a:solidFill>
                  <a:latin typeface="TT Norms Bold"/>
                </a:rPr>
                <a:t>Целевая аудитория: </a:t>
              </a:r>
              <a:br/>
              <a:r>
                <a:rPr b="0" lang="ru-RU" sz="1800" spc="-1" strike="noStrike">
                  <a:solidFill>
                    <a:srgbClr val="3b3838"/>
                  </a:solidFill>
                  <a:latin typeface="TT Norms Medium"/>
                </a:rPr>
                <a:t>школьники 8-11 класс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78" name="CustomShape 14"/>
            <p:cNvSpPr/>
            <p:nvPr/>
          </p:nvSpPr>
          <p:spPr>
            <a:xfrm>
              <a:off x="623160" y="2996640"/>
              <a:ext cx="107640" cy="107640"/>
            </a:xfrm>
            <a:prstGeom prst="ellipse">
              <a:avLst/>
            </a:prstGeom>
            <a:solidFill>
              <a:srgbClr val="e43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79" name="Рисунок 4" descr=""/>
          <p:cNvPicPr/>
          <p:nvPr/>
        </p:nvPicPr>
        <p:blipFill>
          <a:blip r:embed="rId1"/>
          <a:stretch/>
        </p:blipFill>
        <p:spPr>
          <a:xfrm>
            <a:off x="10328040" y="4640040"/>
            <a:ext cx="1771560" cy="1641960"/>
          </a:xfrm>
          <a:prstGeom prst="rect">
            <a:avLst/>
          </a:prstGeom>
          <a:ln>
            <a:noFill/>
          </a:ln>
        </p:spPr>
      </p:pic>
      <p:grpSp>
        <p:nvGrpSpPr>
          <p:cNvPr id="80" name="Group 15"/>
          <p:cNvGrpSpPr/>
          <p:nvPr/>
        </p:nvGrpSpPr>
        <p:grpSpPr>
          <a:xfrm>
            <a:off x="623160" y="3679560"/>
            <a:ext cx="2855160" cy="693000"/>
            <a:chOff x="623160" y="3679560"/>
            <a:chExt cx="2855160" cy="693000"/>
          </a:xfrm>
        </p:grpSpPr>
        <p:sp>
          <p:nvSpPr>
            <p:cNvPr id="81" name="CustomShape 16"/>
            <p:cNvSpPr/>
            <p:nvPr/>
          </p:nvSpPr>
          <p:spPr>
            <a:xfrm>
              <a:off x="800280" y="3679560"/>
              <a:ext cx="2678040" cy="69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10000"/>
                </a:lnSpc>
              </a:pPr>
              <a:r>
                <a:rPr b="0" lang="ru-RU" sz="1800" spc="-1" strike="noStrike">
                  <a:solidFill>
                    <a:srgbClr val="003399"/>
                  </a:solidFill>
                  <a:latin typeface="TT Norms Bold"/>
                </a:rPr>
                <a:t>География: </a:t>
              </a:r>
              <a:br/>
              <a:r>
                <a:rPr b="0" lang="ru-RU" sz="1800" spc="-1" strike="noStrike">
                  <a:solidFill>
                    <a:srgbClr val="3b3838"/>
                  </a:solidFill>
                  <a:latin typeface="TT Norms Medium"/>
                </a:rPr>
                <a:t>все субъекты РФ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82" name="CustomShape 17"/>
            <p:cNvSpPr/>
            <p:nvPr/>
          </p:nvSpPr>
          <p:spPr>
            <a:xfrm>
              <a:off x="623160" y="3821400"/>
              <a:ext cx="107640" cy="107640"/>
            </a:xfrm>
            <a:prstGeom prst="ellipse">
              <a:avLst/>
            </a:prstGeom>
            <a:solidFill>
              <a:srgbClr val="e43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83" name="Group 18"/>
          <p:cNvGrpSpPr/>
          <p:nvPr/>
        </p:nvGrpSpPr>
        <p:grpSpPr>
          <a:xfrm>
            <a:off x="623160" y="4534200"/>
            <a:ext cx="4942440" cy="994680"/>
            <a:chOff x="623160" y="4534200"/>
            <a:chExt cx="4942440" cy="994680"/>
          </a:xfrm>
        </p:grpSpPr>
        <p:sp>
          <p:nvSpPr>
            <p:cNvPr id="84" name="CustomShape 19"/>
            <p:cNvSpPr/>
            <p:nvPr/>
          </p:nvSpPr>
          <p:spPr>
            <a:xfrm>
              <a:off x="800280" y="4534200"/>
              <a:ext cx="4765320" cy="99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10000"/>
                </a:lnSpc>
              </a:pPr>
              <a:r>
                <a:rPr b="0" lang="ru-RU" sz="1800" spc="-1" strike="noStrike">
                  <a:solidFill>
                    <a:srgbClr val="003399"/>
                  </a:solidFill>
                  <a:latin typeface="TT Norms Bold"/>
                </a:rPr>
                <a:t>Планируемый охват: </a:t>
              </a:r>
              <a:br/>
              <a:r>
                <a:rPr b="0" lang="ru-RU" sz="1800" spc="-1" strike="noStrike">
                  <a:solidFill>
                    <a:srgbClr val="3b3838"/>
                  </a:solidFill>
                  <a:latin typeface="TT Norms Medium"/>
                </a:rPr>
                <a:t>100 тыс. слушателей из них 50 тыс. онлайн и 50 тыс. офлайн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85" name="CustomShape 20"/>
            <p:cNvSpPr/>
            <p:nvPr/>
          </p:nvSpPr>
          <p:spPr>
            <a:xfrm>
              <a:off x="623160" y="4663440"/>
              <a:ext cx="107640" cy="107640"/>
            </a:xfrm>
            <a:prstGeom prst="ellipse">
              <a:avLst/>
            </a:prstGeom>
            <a:solidFill>
              <a:srgbClr val="e43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86" name="Group 21"/>
          <p:cNvGrpSpPr/>
          <p:nvPr/>
        </p:nvGrpSpPr>
        <p:grpSpPr>
          <a:xfrm>
            <a:off x="623160" y="5609880"/>
            <a:ext cx="5150880" cy="693720"/>
            <a:chOff x="623160" y="5609880"/>
            <a:chExt cx="5150880" cy="693720"/>
          </a:xfrm>
        </p:grpSpPr>
        <p:sp>
          <p:nvSpPr>
            <p:cNvPr id="87" name="CustomShape 22"/>
            <p:cNvSpPr/>
            <p:nvPr/>
          </p:nvSpPr>
          <p:spPr>
            <a:xfrm>
              <a:off x="800280" y="5609880"/>
              <a:ext cx="4973760" cy="693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10000"/>
                </a:lnSpc>
              </a:pPr>
              <a:r>
                <a:rPr b="0" lang="ru-RU" sz="1800" spc="-1" strike="noStrike">
                  <a:solidFill>
                    <a:srgbClr val="003399"/>
                  </a:solidFill>
                  <a:latin typeface="TT Norms Bold"/>
                </a:rPr>
                <a:t>Продолжительность: </a:t>
              </a:r>
              <a:br/>
              <a:r>
                <a:rPr b="0" lang="ru-RU" sz="1800" spc="-1" strike="noStrike">
                  <a:solidFill>
                    <a:srgbClr val="3b3838"/>
                  </a:solidFill>
                  <a:latin typeface="TT Norms Medium"/>
                </a:rPr>
                <a:t>1 год и 1 мес (4 модуля по 36 академ. часов)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88" name="CustomShape 23"/>
            <p:cNvSpPr/>
            <p:nvPr/>
          </p:nvSpPr>
          <p:spPr>
            <a:xfrm>
              <a:off x="623160" y="5754240"/>
              <a:ext cx="107640" cy="107640"/>
            </a:xfrm>
            <a:prstGeom prst="ellipse">
              <a:avLst/>
            </a:prstGeom>
            <a:solidFill>
              <a:srgbClr val="e43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89" name="Рисунок 93" descr=""/>
          <p:cNvPicPr/>
          <p:nvPr/>
        </p:nvPicPr>
        <p:blipFill>
          <a:blip r:embed="rId2"/>
          <a:stretch/>
        </p:blipFill>
        <p:spPr>
          <a:xfrm>
            <a:off x="10240560" y="397800"/>
            <a:ext cx="1605240" cy="33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9225360" y="2833920"/>
            <a:ext cx="2589840" cy="1644120"/>
          </a:xfrm>
          <a:prstGeom prst="roundRect">
            <a:avLst>
              <a:gd name="adj" fmla="val 10495"/>
            </a:avLst>
          </a:prstGeom>
          <a:solidFill>
            <a:schemeClr val="bg1"/>
          </a:solidFill>
          <a:ln w="12600">
            <a:noFill/>
          </a:ln>
          <a:effectLst>
            <a:outerShdw algn="tl" blurRad="127000" dir="3595885" dist="63228" rotWithShape="0">
              <a:srgbClr val="011a31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6270480" y="2836440"/>
            <a:ext cx="2589840" cy="1644120"/>
          </a:xfrm>
          <a:prstGeom prst="roundRect">
            <a:avLst>
              <a:gd name="adj" fmla="val 10495"/>
            </a:avLst>
          </a:prstGeom>
          <a:solidFill>
            <a:schemeClr val="bg1"/>
          </a:solidFill>
          <a:ln w="12600">
            <a:noFill/>
          </a:ln>
          <a:effectLst>
            <a:outerShdw algn="tl" blurRad="127000" dir="3595885" dist="63228" rotWithShape="0">
              <a:srgbClr val="011a31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>
            <a:off x="9225360" y="4842720"/>
            <a:ext cx="2589840" cy="1644120"/>
          </a:xfrm>
          <a:prstGeom prst="roundRect">
            <a:avLst>
              <a:gd name="adj" fmla="val 10495"/>
            </a:avLst>
          </a:prstGeom>
          <a:solidFill>
            <a:schemeClr val="bg1"/>
          </a:solidFill>
          <a:ln w="12600">
            <a:noFill/>
          </a:ln>
          <a:effectLst>
            <a:outerShdw algn="tl" blurRad="127000" dir="3595885" dist="63228" rotWithShape="0">
              <a:srgbClr val="011a31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3" name="CustomShape 4"/>
          <p:cNvSpPr/>
          <p:nvPr/>
        </p:nvSpPr>
        <p:spPr>
          <a:xfrm>
            <a:off x="6283800" y="4845240"/>
            <a:ext cx="2589840" cy="1644120"/>
          </a:xfrm>
          <a:prstGeom prst="roundRect">
            <a:avLst>
              <a:gd name="adj" fmla="val 10495"/>
            </a:avLst>
          </a:prstGeom>
          <a:solidFill>
            <a:schemeClr val="bg1"/>
          </a:solidFill>
          <a:ln w="12600">
            <a:noFill/>
          </a:ln>
          <a:effectLst>
            <a:outerShdw algn="tl" blurRad="127000" dir="3595885" dist="63228" rotWithShape="0">
              <a:srgbClr val="011a31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1320480" y="2882520"/>
            <a:ext cx="6870600" cy="23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6467400" y="5044680"/>
            <a:ext cx="1330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0" lang="ru-RU" sz="3600" spc="-1" strike="noStrike">
                <a:solidFill>
                  <a:srgbClr val="003399"/>
                </a:solidFill>
                <a:latin typeface="TT Norms Bold"/>
              </a:rPr>
              <a:t>&gt;200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96" name="CustomShape 7"/>
          <p:cNvSpPr/>
          <p:nvPr/>
        </p:nvSpPr>
        <p:spPr>
          <a:xfrm>
            <a:off x="6461640" y="5718240"/>
            <a:ext cx="20804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a35"/>
                </a:solidFill>
                <a:latin typeface="TT Norms Regular"/>
              </a:rPr>
              <a:t>Образовательных программ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9506520" y="5038200"/>
            <a:ext cx="1551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0" lang="ru-RU" sz="3600" spc="-1" strike="noStrike">
                <a:solidFill>
                  <a:srgbClr val="003399"/>
                </a:solidFill>
                <a:latin typeface="TT Norms Bold"/>
              </a:rPr>
              <a:t>&gt;1000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9489600" y="5684760"/>
            <a:ext cx="2223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a35"/>
                </a:solidFill>
                <a:latin typeface="TT Norms Regular"/>
              </a:rPr>
              <a:t>Партнеров работодателей</a:t>
            </a:r>
            <a:endParaRPr b="0" lang="ru-RU" sz="1600" spc="-1" strike="noStrike">
              <a:latin typeface="Arial"/>
            </a:endParaRPr>
          </a:p>
        </p:txBody>
      </p:sp>
      <p:graphicFrame>
        <p:nvGraphicFramePr>
          <p:cNvPr id="99" name="Table 10"/>
          <p:cNvGraphicFramePr/>
          <p:nvPr/>
        </p:nvGraphicFramePr>
        <p:xfrm>
          <a:off x="300240" y="2744640"/>
          <a:ext cx="6265080" cy="370440"/>
        </p:xfrm>
        <a:graphic>
          <a:graphicData uri="http://schemas.openxmlformats.org/drawingml/2006/table">
            <a:tbl>
              <a:tblPr/>
              <a:tblGrid>
                <a:gridCol w="2014200"/>
                <a:gridCol w="425088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rgbClr val="003399"/>
                          </a:solidFill>
                          <a:latin typeface="TT Norms Bold"/>
                        </a:rPr>
                        <a:t>95 000</a:t>
                      </a:r>
                      <a:endParaRPr b="0" lang="ru-RU" sz="3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T Norms Medium"/>
                        </a:rPr>
                        <a:t>выпускников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T Norms Medium"/>
                        </a:rPr>
                        <a:t>получили востребованную профессию после окончания Университета «Синергия»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0" name="Group 11"/>
          <p:cNvGrpSpPr/>
          <p:nvPr/>
        </p:nvGrpSpPr>
        <p:grpSpPr>
          <a:xfrm>
            <a:off x="300240" y="1703160"/>
            <a:ext cx="11717280" cy="546840"/>
            <a:chOff x="300240" y="1703160"/>
            <a:chExt cx="11717280" cy="546840"/>
          </a:xfrm>
        </p:grpSpPr>
        <p:sp>
          <p:nvSpPr>
            <p:cNvPr id="101" name="CustomShape 12"/>
            <p:cNvSpPr/>
            <p:nvPr/>
          </p:nvSpPr>
          <p:spPr>
            <a:xfrm>
              <a:off x="300240" y="1703160"/>
              <a:ext cx="11717280" cy="546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500" spc="-1" strike="noStrike">
                  <a:solidFill>
                    <a:srgbClr val="000000"/>
                  </a:solidFill>
                  <a:latin typeface="TT Norms Medium"/>
                </a:rPr>
                <a:t>Колледж          Бакалавриат           Специалитет         Магистратура        Второе высшее        Аспирантура          МВА         Курсы        Школа</a:t>
              </a:r>
              <a:endParaRPr b="0" lang="ru-RU" sz="15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ru-RU" sz="1500" spc="-1" strike="noStrike">
                <a:latin typeface="Arial"/>
              </a:endParaRPr>
            </a:p>
          </p:txBody>
        </p:sp>
        <p:sp>
          <p:nvSpPr>
            <p:cNvPr id="102" name="Line 13"/>
            <p:cNvSpPr/>
            <p:nvPr/>
          </p:nvSpPr>
          <p:spPr>
            <a:xfrm flipV="1">
              <a:off x="402480" y="2064600"/>
              <a:ext cx="820800" cy="8280"/>
            </a:xfrm>
            <a:prstGeom prst="line">
              <a:avLst/>
            </a:prstGeom>
            <a:ln w="126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3" name="Line 14"/>
            <p:cNvSpPr/>
            <p:nvPr/>
          </p:nvSpPr>
          <p:spPr>
            <a:xfrm>
              <a:off x="1608120" y="2068920"/>
              <a:ext cx="1122840" cy="0"/>
            </a:xfrm>
            <a:prstGeom prst="line">
              <a:avLst/>
            </a:prstGeom>
            <a:ln w="126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Line 15"/>
            <p:cNvSpPr/>
            <p:nvPr/>
          </p:nvSpPr>
          <p:spPr>
            <a:xfrm>
              <a:off x="3176640" y="2068920"/>
              <a:ext cx="1180800" cy="0"/>
            </a:xfrm>
            <a:prstGeom prst="line">
              <a:avLst/>
            </a:prstGeom>
            <a:ln w="126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" name="Line 16"/>
            <p:cNvSpPr/>
            <p:nvPr/>
          </p:nvSpPr>
          <p:spPr>
            <a:xfrm>
              <a:off x="4700160" y="2068920"/>
              <a:ext cx="1258560" cy="0"/>
            </a:xfrm>
            <a:prstGeom prst="line">
              <a:avLst/>
            </a:prstGeom>
            <a:ln w="126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" name="Line 17"/>
            <p:cNvSpPr/>
            <p:nvPr/>
          </p:nvSpPr>
          <p:spPr>
            <a:xfrm>
              <a:off x="6275160" y="2068920"/>
              <a:ext cx="1370880" cy="0"/>
            </a:xfrm>
            <a:prstGeom prst="line">
              <a:avLst/>
            </a:prstGeom>
            <a:ln w="126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" name="Line 18"/>
            <p:cNvSpPr/>
            <p:nvPr/>
          </p:nvSpPr>
          <p:spPr>
            <a:xfrm>
              <a:off x="7952760" y="2068920"/>
              <a:ext cx="1181520" cy="0"/>
            </a:xfrm>
            <a:prstGeom prst="line">
              <a:avLst/>
            </a:prstGeom>
            <a:ln w="126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" name="Line 19"/>
            <p:cNvSpPr/>
            <p:nvPr/>
          </p:nvSpPr>
          <p:spPr>
            <a:xfrm>
              <a:off x="9537840" y="2068920"/>
              <a:ext cx="448200" cy="0"/>
            </a:xfrm>
            <a:prstGeom prst="line">
              <a:avLst/>
            </a:prstGeom>
            <a:ln w="126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Line 20"/>
            <p:cNvSpPr/>
            <p:nvPr/>
          </p:nvSpPr>
          <p:spPr>
            <a:xfrm flipV="1">
              <a:off x="10311480" y="2064600"/>
              <a:ext cx="592560" cy="8280"/>
            </a:xfrm>
            <a:prstGeom prst="line">
              <a:avLst/>
            </a:prstGeom>
            <a:ln w="126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" name="Line 21"/>
            <p:cNvSpPr/>
            <p:nvPr/>
          </p:nvSpPr>
          <p:spPr>
            <a:xfrm>
              <a:off x="11201040" y="2068920"/>
              <a:ext cx="598680" cy="0"/>
            </a:xfrm>
            <a:prstGeom prst="line">
              <a:avLst/>
            </a:prstGeom>
            <a:ln w="126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1" name="CustomShape 22"/>
          <p:cNvSpPr/>
          <p:nvPr/>
        </p:nvSpPr>
        <p:spPr>
          <a:xfrm>
            <a:off x="9485640" y="3035880"/>
            <a:ext cx="959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0" lang="ru-RU" sz="3600" spc="-1" strike="noStrike">
                <a:solidFill>
                  <a:srgbClr val="003399"/>
                </a:solidFill>
                <a:latin typeface="TT Norms Bold"/>
              </a:rPr>
              <a:t>140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12" name="CustomShape 23"/>
          <p:cNvSpPr/>
          <p:nvPr/>
        </p:nvSpPr>
        <p:spPr>
          <a:xfrm>
            <a:off x="9476640" y="3656160"/>
            <a:ext cx="204984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a35"/>
                </a:solidFill>
                <a:latin typeface="TT Norms Regular"/>
              </a:rPr>
              <a:t>Филиалов в России и за рубежом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3" name="CustomShape 24"/>
          <p:cNvSpPr/>
          <p:nvPr/>
        </p:nvSpPr>
        <p:spPr>
          <a:xfrm>
            <a:off x="6485400" y="2988000"/>
            <a:ext cx="1631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0" lang="ru-RU" sz="3600" spc="-1" strike="noStrike">
                <a:solidFill>
                  <a:srgbClr val="003399"/>
                </a:solidFill>
                <a:latin typeface="TT Norms Bold"/>
              </a:rPr>
              <a:t>30 лет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14" name="CustomShape 25"/>
          <p:cNvSpPr/>
          <p:nvPr/>
        </p:nvSpPr>
        <p:spPr>
          <a:xfrm>
            <a:off x="6490800" y="3656160"/>
            <a:ext cx="18975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22a35"/>
                </a:solidFill>
                <a:latin typeface="TT Norms Regular"/>
              </a:rPr>
              <a:t>На рынке образования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15" name="Рисунок 61" descr=""/>
          <p:cNvPicPr/>
          <p:nvPr/>
        </p:nvPicPr>
        <p:blipFill>
          <a:blip r:embed="rId1"/>
          <a:stretch/>
        </p:blipFill>
        <p:spPr>
          <a:xfrm>
            <a:off x="10240560" y="397800"/>
            <a:ext cx="1605240" cy="336960"/>
          </a:xfrm>
          <a:prstGeom prst="rect">
            <a:avLst/>
          </a:prstGeom>
          <a:ln>
            <a:noFill/>
          </a:ln>
        </p:spPr>
      </p:pic>
      <p:sp>
        <p:nvSpPr>
          <p:cNvPr id="116" name="CustomShape 26"/>
          <p:cNvSpPr/>
          <p:nvPr/>
        </p:nvSpPr>
        <p:spPr>
          <a:xfrm>
            <a:off x="262080" y="311400"/>
            <a:ext cx="6706800" cy="91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5000"/>
              </a:lnSpc>
            </a:pPr>
            <a:r>
              <a:rPr b="0" lang="ru-RU" sz="3200" spc="-1" strike="noStrike">
                <a:solidFill>
                  <a:srgbClr val="003399"/>
                </a:solidFill>
                <a:latin typeface="TT Norms Bold"/>
              </a:rPr>
              <a:t>У нас есть все для построения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85000"/>
              </a:lnSpc>
            </a:pPr>
            <a:r>
              <a:rPr b="0" lang="ru-RU" sz="3200" spc="-1" strike="noStrike">
                <a:solidFill>
                  <a:srgbClr val="003399"/>
                </a:solidFill>
                <a:latin typeface="TT Norms Bold"/>
              </a:rPr>
              <a:t>успешной карьеры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17" name="Рисунок 10" descr=""/>
          <p:cNvPicPr/>
          <p:nvPr/>
        </p:nvPicPr>
        <p:blipFill>
          <a:blip r:embed="rId2"/>
          <a:stretch/>
        </p:blipFill>
        <p:spPr>
          <a:xfrm>
            <a:off x="394560" y="3981600"/>
            <a:ext cx="5082480" cy="253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71520" y="2409480"/>
            <a:ext cx="5544720" cy="3125880"/>
          </a:xfrm>
          <a:prstGeom prst="roundRect">
            <a:avLst>
              <a:gd name="adj" fmla="val 4712"/>
            </a:avLst>
          </a:prstGeom>
          <a:solidFill>
            <a:schemeClr val="bg1"/>
          </a:solidFill>
          <a:ln w="12600">
            <a:noFill/>
          </a:ln>
          <a:effectLst>
            <a:outerShdw algn="tl" blurRad="127000" dir="3595885" dist="63228" rotWithShape="0">
              <a:srgbClr val="011a31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9" name="CustomShape 2"/>
          <p:cNvSpPr/>
          <p:nvPr/>
        </p:nvSpPr>
        <p:spPr>
          <a:xfrm>
            <a:off x="621720" y="2892600"/>
            <a:ext cx="50209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73838"/>
                </a:solidFill>
                <a:latin typeface="TT Norms Pro"/>
              </a:rPr>
              <a:t>Если возникли вопросы - готовы подробно проконсультировать!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621720" y="4577040"/>
            <a:ext cx="2643840" cy="31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800"/>
              </a:lnSpc>
            </a:pPr>
            <a:r>
              <a:rPr b="0" lang="ru-RU" sz="2000" spc="-1" strike="noStrike">
                <a:solidFill>
                  <a:srgbClr val="222a35"/>
                </a:solidFill>
                <a:latin typeface="TT Norms Medium"/>
              </a:rPr>
              <a:t>8961-201-91-78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1" name="Рисунок 31" descr=""/>
          <p:cNvPicPr/>
          <p:nvPr/>
        </p:nvPicPr>
        <p:blipFill>
          <a:blip r:embed="rId1"/>
          <a:stretch/>
        </p:blipFill>
        <p:spPr>
          <a:xfrm>
            <a:off x="10240560" y="397800"/>
            <a:ext cx="1605240" cy="336960"/>
          </a:xfrm>
          <a:prstGeom prst="rect">
            <a:avLst/>
          </a:prstGeom>
          <a:ln>
            <a:noFill/>
          </a:ln>
        </p:spPr>
      </p:pic>
      <p:sp>
        <p:nvSpPr>
          <p:cNvPr id="122" name="CustomShape 4"/>
          <p:cNvSpPr/>
          <p:nvPr/>
        </p:nvSpPr>
        <p:spPr>
          <a:xfrm>
            <a:off x="258840" y="1052640"/>
            <a:ext cx="5383800" cy="13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5000"/>
              </a:lnSpc>
            </a:pPr>
            <a:r>
              <a:rPr b="0" lang="ru-RU" sz="3200" spc="-1" strike="noStrike">
                <a:solidFill>
                  <a:srgbClr val="003399"/>
                </a:solidFill>
                <a:latin typeface="TT Norms Bold"/>
              </a:rPr>
              <a:t>Получите  консультацию по обучению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123" name="Group 5"/>
          <p:cNvGrpSpPr/>
          <p:nvPr/>
        </p:nvGrpSpPr>
        <p:grpSpPr>
          <a:xfrm>
            <a:off x="5299920" y="1322280"/>
            <a:ext cx="6393240" cy="5338440"/>
            <a:chOff x="5299920" y="1322280"/>
            <a:chExt cx="6393240" cy="5338440"/>
          </a:xfrm>
        </p:grpSpPr>
        <p:pic>
          <p:nvPicPr>
            <p:cNvPr id="124" name="Рисунок 4" descr="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 l="0" t="15347" r="0" b="0"/>
            <a:stretch/>
          </p:blipFill>
          <p:spPr>
            <a:xfrm>
              <a:off x="5299920" y="1322280"/>
              <a:ext cx="6393240" cy="5338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5" name="CustomShape 6"/>
            <p:cNvSpPr/>
            <p:nvPr/>
          </p:nvSpPr>
          <p:spPr>
            <a:xfrm>
              <a:off x="6915240" y="3600360"/>
              <a:ext cx="1437840" cy="1285560"/>
            </a:xfrm>
            <a:prstGeom prst="rect">
              <a:avLst/>
            </a:prstGeom>
            <a:solidFill>
              <a:srgbClr val="e5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6" name="CustomShape 7"/>
          <p:cNvSpPr/>
          <p:nvPr/>
        </p:nvSpPr>
        <p:spPr>
          <a:xfrm>
            <a:off x="624960" y="4064040"/>
            <a:ext cx="4674960" cy="31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800"/>
              </a:lnSpc>
            </a:pPr>
            <a:r>
              <a:rPr b="0" lang="ru-RU" sz="2400" spc="-1" strike="noStrike">
                <a:solidFill>
                  <a:srgbClr val="222a35"/>
                </a:solidFill>
                <a:latin typeface="TT Norms Medium"/>
              </a:rPr>
              <a:t>Ибадова Рада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13532</TotalTime>
  <Application>Trio_Office/6.2.8.2$Windows_x86 LibreOffice_project/</Application>
  <Words>382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2020-11-03T09:41:56Z</dcterms:created>
  <dc:creator>Житлова Анна Сергеевна</dc:creator>
  <dc:description/>
  <dc:language>ru-RU</dc:language>
  <cp:lastModifiedBy/>
  <dcterms:modified xsi:type="dcterms:W3CDTF">2022-10-10T10:12:09Z</dcterms:modified>
  <cp:revision>273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